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8"/>
  </p:notesMasterIdLst>
  <p:handoutMasterIdLst>
    <p:handoutMasterId r:id="rId19"/>
  </p:handoutMasterIdLst>
  <p:sldIdLst>
    <p:sldId id="294" r:id="rId3"/>
    <p:sldId id="1328" r:id="rId4"/>
    <p:sldId id="1347" r:id="rId5"/>
    <p:sldId id="1351" r:id="rId6"/>
    <p:sldId id="1327" r:id="rId7"/>
    <p:sldId id="1349" r:id="rId8"/>
    <p:sldId id="1352" r:id="rId9"/>
    <p:sldId id="1341" r:id="rId10"/>
    <p:sldId id="1353" r:id="rId11"/>
    <p:sldId id="1330" r:id="rId12"/>
    <p:sldId id="1331" r:id="rId13"/>
    <p:sldId id="1344" r:id="rId14"/>
    <p:sldId id="1354" r:id="rId15"/>
    <p:sldId id="1345" r:id="rId16"/>
    <p:sldId id="13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bb2@cornell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719958" y="1798222"/>
            <a:ext cx="107520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Harnessing High Frequency Data To Inform Development and Humanitarian Interventions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Dyson School/Brooks School</a:t>
            </a: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 Perspectives in Global Development Seminar 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October 1, 2025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9203" y="1267605"/>
            <a:ext cx="10893593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But HFL EO data complement, not substitute, for HFL SE data. Opportunities arising from ML and VHR/HF geospatial data boost need for HFL SE data.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ML models need lots of good, reasonably current training data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ideally HFL SE data. 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Nonstationarity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is a fundamental challenge, even to nowcasting. 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(Browne et al.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PLoS</a:t>
            </a:r>
            <a:r>
              <a:rPr lang="en-US" sz="14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ONE 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2021; Constenla et al. in review; Tennant et al. in review).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Prone to 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atheoretic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modeling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(McBride et al. 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AEPP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2022)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Frequent, large bias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– focus on OOS predictive skill overall. Misses significant spatial/livelihood heterogeneity, esp. related to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unobservables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and non-classical measurement error.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(Ru et al. in review; Tennant et al. in review)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Reproducibility harder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than conventional econometric/statistical work.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Often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too technical and high-cost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for operational agencies.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05B7417F-D250-74A6-431A-40022E238232}"/>
              </a:ext>
            </a:extLst>
          </p:cNvPr>
          <p:cNvSpPr txBox="1">
            <a:spLocks/>
          </p:cNvSpPr>
          <p:nvPr/>
        </p:nvSpPr>
        <p:spPr bwMode="auto">
          <a:xfrm>
            <a:off x="6314831" y="63087"/>
            <a:ext cx="55141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Benefits/Limits to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Rapid response ≠ researchers’ comparative advantage. We must improve our ability to respond to sudden changes.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HFL SE survey data can not only: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improve ability to describe dynamics and risk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do better inference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add value to HFL geospatial data and ML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>
              <a:solidFill>
                <a:schemeClr val="bg1"/>
              </a:solidFill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HFL SE survey data can also enable analytical tasks that researchers undersupply currently.</a:t>
            </a:r>
            <a:endParaRPr lang="en-US" b="1" dirty="0">
              <a:solidFill>
                <a:schemeClr val="bg1"/>
              </a:solidFill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BB5C85A-6462-8069-BDB4-A39D8C15E7B4}"/>
              </a:ext>
            </a:extLst>
          </p:cNvPr>
          <p:cNvSpPr txBox="1">
            <a:spLocks/>
          </p:cNvSpPr>
          <p:nvPr/>
        </p:nvSpPr>
        <p:spPr bwMode="auto">
          <a:xfrm>
            <a:off x="6200775" y="63087"/>
            <a:ext cx="56281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What role for HFL survey data in </a:t>
            </a: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era?</a:t>
            </a:r>
          </a:p>
        </p:txBody>
      </p: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4E4A-B782-8708-FD4B-EAB28C48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AA442F-BE90-4050-AB82-6CD8E30B71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2815" y="1176202"/>
            <a:ext cx="1155461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Use to design interventions that can build resilience.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Example: index-based livestock insurance (IBLI)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HFL survey data enabled original IBLI design and piloting.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(Chantarat et al.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JRI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2013)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Enabled quasi-experimental comparison of IBLI vs. cash transfers. 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(Jensen et al. </a:t>
            </a:r>
            <a:r>
              <a:rPr lang="en-US" sz="1400" i="1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JDE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 2017)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End result: IBLI scaled from pilot in small parts of 2 countries to broader use in 4 (and growing: Kenya Livestock Insurance Program, DRIVE).  ~600K people covered to date, expected/targeted &gt;1.5M by end-2025.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schemeClr val="bg1"/>
              </a:solidFill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21ED0D49-F7C5-EC7D-5A89-4DBCEB2F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F8E5D0CB-A3B8-FE5B-6037-5C916CF86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85" y="3956539"/>
            <a:ext cx="1826846" cy="2750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4B6704-5174-C35F-5034-05642C1A2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098" y="4233985"/>
            <a:ext cx="2967803" cy="26240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3295BB-C843-3123-C505-26E9D58272E3}"/>
              </a:ext>
            </a:extLst>
          </p:cNvPr>
          <p:cNvGrpSpPr/>
          <p:nvPr/>
        </p:nvGrpSpPr>
        <p:grpSpPr>
          <a:xfrm>
            <a:off x="1214791" y="4119915"/>
            <a:ext cx="2866201" cy="2721475"/>
            <a:chOff x="1214791" y="4080840"/>
            <a:chExt cx="2866201" cy="27214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547F40-2909-4706-7F10-B1B9A3C69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52" t="52269" r="3735" b="21291"/>
            <a:stretch/>
          </p:blipFill>
          <p:spPr>
            <a:xfrm>
              <a:off x="1504892" y="4440115"/>
              <a:ext cx="2286000" cy="2362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86A6F8-0E31-82F2-7FCD-02BA414407F7}"/>
                </a:ext>
              </a:extLst>
            </p:cNvPr>
            <p:cNvSpPr txBox="1"/>
            <p:nvPr/>
          </p:nvSpPr>
          <p:spPr>
            <a:xfrm>
              <a:off x="1214791" y="4080840"/>
              <a:ext cx="2866201" cy="359275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eorgia" panose="02040502050405020303" pitchFamily="18" charset="0"/>
                </a:rPr>
                <a:t>Pilot areas</a:t>
              </a:r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03D81646-14F5-AE1C-EF27-65B8646F025D}"/>
              </a:ext>
            </a:extLst>
          </p:cNvPr>
          <p:cNvSpPr txBox="1">
            <a:spLocks/>
          </p:cNvSpPr>
          <p:nvPr/>
        </p:nvSpPr>
        <p:spPr bwMode="auto">
          <a:xfrm>
            <a:off x="6200775" y="63087"/>
            <a:ext cx="56281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What role for HFL survey data in </a:t>
            </a: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era?</a:t>
            </a:r>
          </a:p>
        </p:txBody>
      </p:sp>
    </p:spTree>
    <p:extLst>
      <p:ext uri="{BB962C8B-B14F-4D97-AF65-F5344CB8AC3E}">
        <p14:creationId xmlns:p14="http://schemas.microsoft.com/office/powerpoint/2010/main" val="26697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C9641-B325-03C3-1E3A-CFE5496DF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6D0EBF-5A2B-53EF-084D-A8EE2681BD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310613"/>
            <a:ext cx="11102852" cy="737262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Use for early warning and geographic targeting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3E273C89-86B7-44CF-D7FD-0D4B682F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2B062931-DD1C-E777-7A9C-2D12665F4F93}"/>
              </a:ext>
            </a:extLst>
          </p:cNvPr>
          <p:cNvSpPr txBox="1">
            <a:spLocks/>
          </p:cNvSpPr>
          <p:nvPr/>
        </p:nvSpPr>
        <p:spPr bwMode="auto">
          <a:xfrm>
            <a:off x="6200775" y="63087"/>
            <a:ext cx="56281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What role for HFL survey data in </a:t>
            </a: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57A6B20-3FFC-783C-B525-7B909C6A9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08" y="1924050"/>
            <a:ext cx="10704438" cy="9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Most empirical economic analysis inherently backward looking; policy advice is forward-looking. HFL survey data allow for (i) rapid updating, (ii) nowcasting/forecasting for early warning and geographic targeting. High value of high frequency sentinel site data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(Constenla et al. in review).</a:t>
            </a:r>
          </a:p>
          <a:p>
            <a:pPr marL="342900" indent="-342900" eaLnBrk="1" hangingPunct="1">
              <a:buFontTx/>
              <a:buChar char="-"/>
            </a:pP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C825E-7D7A-DE5A-B7A9-5BB48D27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289" y="3467100"/>
            <a:ext cx="6217422" cy="32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F425-88C7-1A1C-31F1-8C5FBA0AE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2D625-6182-63C7-E1EA-C914511179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6157" y="1311477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 </a:t>
            </a:r>
            <a:r>
              <a:rPr lang="en-US" b="1" dirty="0" err="1">
                <a:solidFill>
                  <a:schemeClr val="bg1"/>
                </a:solidFill>
                <a:latin typeface="Georgia" panose="02040502050405020303" pitchFamily="18" charset="0"/>
              </a:rPr>
              <a:t>polycrisis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era, HFL survey data are more valuable than ever. Help answer policymakers’ questions in face of growing risk and shocks: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What gains from emergency preparedness?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Behavioral responses to risk/shocks measured right.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What benefits from response to shocks?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Transitory vs. seasonal vs. chronic and possibility of poverty traps. Inference using ‘within’ variation.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- Which tool(s) to use?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More A/B testing, less H</a:t>
            </a:r>
            <a:r>
              <a:rPr lang="en-US" baseline="-25000" dirty="0">
                <a:solidFill>
                  <a:schemeClr val="bg1"/>
                </a:solidFill>
                <a:latin typeface="Georgia" panose="02040502050405020303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=0 testing. Test under varied states of nature.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Where and when to respond?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Nowcasting/forecasting maps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How to customized bundled responses?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Sufficient variation in sites to identify heterogeneous and interaction effects.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Researchers have lots to do to help build resilience to </a:t>
            </a:r>
            <a:r>
              <a:rPr lang="en-US" b="1" dirty="0" err="1">
                <a:solidFill>
                  <a:schemeClr val="bg1"/>
                </a:solidFill>
                <a:latin typeface="Georgia" panose="02040502050405020303" pitchFamily="18" charset="0"/>
              </a:rPr>
              <a:t>polycrisis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CEF28535-FBF7-E762-43E1-5A10E59B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5D1E0229-9878-F760-FB74-602E3197E860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</a:t>
            </a:r>
            <a:r>
              <a:rPr lang="en-US" sz="3200" b="1" u="sng" kern="0" dirty="0">
                <a:latin typeface="Georgia" pitchFamily="18" charset="0"/>
                <a:ea typeface="+mj-ea"/>
                <a:cs typeface="+mj-cs"/>
              </a:rPr>
              <a:t>high-frequency longitudinal</a:t>
            </a:r>
            <a:r>
              <a:rPr lang="en-US" sz="3200" b="1" kern="0" dirty="0">
                <a:latin typeface="Georgia" pitchFamily="18" charset="0"/>
                <a:ea typeface="+mj-ea"/>
                <a:cs typeface="+mj-cs"/>
              </a:rPr>
              <a:t> (HFL) 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national survey data?</a:t>
            </a:r>
          </a:p>
        </p:txBody>
      </p:sp>
    </p:spTree>
    <p:extLst>
      <p:ext uri="{BB962C8B-B14F-4D97-AF65-F5344CB8AC3E}">
        <p14:creationId xmlns:p14="http://schemas.microsoft.com/office/powerpoint/2010/main" val="19867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2512635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Follow-up questions/comments?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Email me: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cbb2@cornell.edu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4462" y="1291102"/>
            <a:ext cx="9331569" cy="2137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Statistically representative observational data essential for accurate descriptive/predictive analysis. Often useful for inferential analysis.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World Bank established LSMS &gt;40 years ago for comparable measurement of living standards defined broadly. With improved measurement came improved analysis.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				– Angus Deaton 1997 (and 2018)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“To direct scarce resources to where they can do the greatest good, actions must be guided by reliable information … Measurement drives diagnosis and response. ”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				– Barrett (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Science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2010)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275754" y="63087"/>
            <a:ext cx="5553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national survey data?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7114F-6499-A0DC-6A9C-4D9FC8C0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137" y="1267605"/>
            <a:ext cx="1801817" cy="2885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69F88-5BCF-3C43-2B74-76770DEC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137" y="4321515"/>
            <a:ext cx="1801816" cy="22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0A919-8FF3-0CFE-B72E-9868CDF0C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12DAF-E8CE-758E-E281-BEA98B782B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046" y="1413049"/>
            <a:ext cx="7870092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Living standards are dynamic. A solid understanding of dynamic living standards requires HFL data.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1.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Differentiating chronic vs. transitory state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(poverty/food insecurity/ill health) matters fundamentally to policy design and evaluation.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2.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Seasonality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looms large for the poor (esp. rural poor). Surveys every few years either miss seasonality or create seasonal mismatch issues in intertemporal comparison.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02EAF88A-44D7-F71A-7289-0B5B5771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98695A75-9AE3-B974-79BE-B90E606E9BCC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</a:t>
            </a:r>
            <a:r>
              <a:rPr lang="en-US" sz="3200" b="1" u="sng" kern="0" dirty="0">
                <a:latin typeface="Georgia" pitchFamily="18" charset="0"/>
                <a:ea typeface="+mj-ea"/>
                <a:cs typeface="+mj-cs"/>
              </a:rPr>
              <a:t>high-frequency longitudinal</a:t>
            </a:r>
            <a:r>
              <a:rPr lang="en-US" sz="3200" b="1" kern="0" dirty="0">
                <a:latin typeface="Georgia" pitchFamily="18" charset="0"/>
                <a:ea typeface="+mj-ea"/>
                <a:cs typeface="+mj-cs"/>
              </a:rPr>
              <a:t> (HFL) 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national survey data?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422C48-10CA-5AB7-ADBE-C3738CBA6A63}"/>
              </a:ext>
            </a:extLst>
          </p:cNvPr>
          <p:cNvGrpSpPr/>
          <p:nvPr/>
        </p:nvGrpSpPr>
        <p:grpSpPr>
          <a:xfrm>
            <a:off x="8985294" y="1963146"/>
            <a:ext cx="2914621" cy="4773517"/>
            <a:chOff x="8975969" y="1803663"/>
            <a:chExt cx="2914621" cy="47735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215245-8F57-CE9B-5C16-DF6C35146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536" r="50000"/>
            <a:stretch/>
          </p:blipFill>
          <p:spPr>
            <a:xfrm>
              <a:off x="9144000" y="1803663"/>
              <a:ext cx="2651918" cy="22222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1D5807-AB1A-E491-5681-2ABEED941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8727"/>
            <a:stretch/>
          </p:blipFill>
          <p:spPr>
            <a:xfrm>
              <a:off x="9144000" y="4025888"/>
              <a:ext cx="2651918" cy="224649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29835E-B682-5251-FF1F-374E255E20FF}"/>
                </a:ext>
              </a:extLst>
            </p:cNvPr>
            <p:cNvSpPr txBox="1"/>
            <p:nvPr/>
          </p:nvSpPr>
          <p:spPr>
            <a:xfrm>
              <a:off x="8975969" y="6248934"/>
              <a:ext cx="2914621" cy="328246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Source: Barrett &amp; Headey (IFPRI 2014) using data from Bloem et al. (HKI 2003)</a:t>
              </a:r>
            </a:p>
            <a:p>
              <a:pPr algn="r"/>
              <a:endParaRPr lang="en-US" sz="24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AD061B-7AE1-6A44-2AA2-FAE8AF2CB88D}"/>
              </a:ext>
            </a:extLst>
          </p:cNvPr>
          <p:cNvSpPr txBox="1"/>
          <p:nvPr/>
        </p:nvSpPr>
        <p:spPr>
          <a:xfrm>
            <a:off x="9089292" y="1204107"/>
            <a:ext cx="2706626" cy="81966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Child wasting in Bangladesh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E882-AE49-242D-3850-8A5E721C0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CBDA4D-1920-6580-DEAC-5D7B7A65EE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046" y="1413049"/>
            <a:ext cx="10316308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3.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Dynamics introduce risk and uncertainty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 It’s hard to understand human behavior and well-being without explicitly considering risk.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Risk aversion and defensive actions/investments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	▪ moments beyond the mean matter to behavior and well-being.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Non-stationarity and shocks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	▪ inference commonly assumes stationary DGPs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4.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Improved inference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about what causes change in living standards.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FE estimators –true intertemporal change; time invariant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unobservables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Improve external validity – Rosenzweig &amp; Udry (</a:t>
            </a:r>
            <a:r>
              <a:rPr lang="en-US" i="1" dirty="0" err="1">
                <a:solidFill>
                  <a:schemeClr val="bg1"/>
                </a:solidFill>
                <a:latin typeface="Georgia" panose="02040502050405020303" pitchFamily="18" charset="0"/>
              </a:rPr>
              <a:t>REStudies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2020)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FCD3F357-DFF0-E83F-9A1E-EA820A23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1B6B233E-249F-094A-88F6-F07B609082DB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</a:t>
            </a:r>
            <a:r>
              <a:rPr lang="en-US" sz="3200" b="1" u="sng" kern="0" dirty="0">
                <a:latin typeface="Georgia" pitchFamily="18" charset="0"/>
                <a:ea typeface="+mj-ea"/>
                <a:cs typeface="+mj-cs"/>
              </a:rPr>
              <a:t>high-frequency longitudinal</a:t>
            </a:r>
            <a:r>
              <a:rPr lang="en-US" sz="3200" b="1" kern="0" dirty="0">
                <a:latin typeface="Georgia" pitchFamily="18" charset="0"/>
                <a:ea typeface="+mj-ea"/>
                <a:cs typeface="+mj-cs"/>
              </a:rPr>
              <a:t> (HFL) 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national survey data?</a:t>
            </a:r>
          </a:p>
        </p:txBody>
      </p:sp>
    </p:spTree>
    <p:extLst>
      <p:ext uri="{BB962C8B-B14F-4D97-AF65-F5344CB8AC3E}">
        <p14:creationId xmlns:p14="http://schemas.microsoft.com/office/powerpoint/2010/main" val="35455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046" y="1387119"/>
            <a:ext cx="7956062" cy="2906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HFL data esp. important amid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polycrisis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 Multivariate risks growing: weather, conflict, prices, pandemics, etc. Solid inference around effective interventions crucial. Must parse chronic/seasonal/transitory effects of shocks.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Distinction b/n s-run humanitarian and longer-run development interventions is increasingly blurred,       esp. in low-income settings.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Hence attention to ‘resilience’ = s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hock-proofing continuous improvemen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 in living standards.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F963161-5B8A-33A6-4475-51F71739E07D}"/>
              </a:ext>
            </a:extLst>
          </p:cNvPr>
          <p:cNvSpPr txBox="1">
            <a:spLocks/>
          </p:cNvSpPr>
          <p:nvPr/>
        </p:nvSpPr>
        <p:spPr bwMode="auto">
          <a:xfrm>
            <a:off x="7142655" y="63087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</a:t>
            </a:r>
          </a:p>
        </p:txBody>
      </p:sp>
      <p:pic>
        <p:nvPicPr>
          <p:cNvPr id="13" name="Picture 12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07D824BE-87A9-8C02-13D5-2EC923DB1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57" y="4067084"/>
            <a:ext cx="3977424" cy="2807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0EB535-ADBD-7E9B-699F-F00BC50524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6" t="1479" r="8223" b="7302"/>
          <a:stretch/>
        </p:blipFill>
        <p:spPr>
          <a:xfrm>
            <a:off x="7881771" y="1213464"/>
            <a:ext cx="4179767" cy="29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07BF8-17B9-A5D9-592A-F34650C8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4B2EEB9C-0263-53FC-53AA-F7D5CB1A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216C40CD-46CE-20CD-AFED-C95E621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6AB515B-7F64-0C7E-D228-2FC4113C4DF8}"/>
              </a:ext>
            </a:extLst>
          </p:cNvPr>
          <p:cNvSpPr txBox="1">
            <a:spLocks/>
          </p:cNvSpPr>
          <p:nvPr/>
        </p:nvSpPr>
        <p:spPr bwMode="auto">
          <a:xfrm>
            <a:off x="7142655" y="63087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, poverty traps, and resilience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C38FFB-BED4-993D-B978-3909E0214530}"/>
              </a:ext>
            </a:extLst>
          </p:cNvPr>
          <p:cNvGrpSpPr/>
          <p:nvPr/>
        </p:nvGrpSpPr>
        <p:grpSpPr>
          <a:xfrm>
            <a:off x="1152162" y="3290879"/>
            <a:ext cx="5448335" cy="3444071"/>
            <a:chOff x="4942704" y="1335490"/>
            <a:chExt cx="3990158" cy="28932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44A050-4425-0FD0-BEB5-745669CA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2704" y="1335490"/>
              <a:ext cx="3990158" cy="2893207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434323-7431-4095-932B-EDCE22D0B951}"/>
                </a:ext>
              </a:extLst>
            </p:cNvPr>
            <p:cNvCxnSpPr>
              <a:cxnSpLocks/>
            </p:cNvCxnSpPr>
            <p:nvPr/>
          </p:nvCxnSpPr>
          <p:spPr>
            <a:xfrm>
              <a:off x="5402664" y="3124200"/>
              <a:ext cx="328413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2EF478-596C-CEBD-2931-5F9C2BE22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1524000"/>
              <a:ext cx="0" cy="2362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C857B223-D6DF-5DBE-C4C9-4F0F5BF7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7203" y="2874969"/>
              <a:ext cx="1056874" cy="23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n-lt"/>
                </a:rPr>
                <a:t>poverty line</a:t>
              </a:r>
            </a:p>
          </p:txBody>
        </p:sp>
      </p:grp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580415" y="1233292"/>
            <a:ext cx="1112703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Poverty traps increasingly understood as arising due to catastrophic risk exposure and/or the experience of catastrophic shocks. Reasonable theory exists, rooting resilience in living standards.</a:t>
            </a:r>
          </a:p>
        </p:txBody>
      </p:sp>
      <p:pic>
        <p:nvPicPr>
          <p:cNvPr id="26" name="Picture 25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D7269950-1BF3-5EFD-A890-F74D5CDA6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95" y="3405445"/>
            <a:ext cx="2218803" cy="3329505"/>
          </a:xfrm>
          <a:prstGeom prst="rect">
            <a:avLst/>
          </a:prstGeom>
        </p:spPr>
      </p:pic>
      <p:pic>
        <p:nvPicPr>
          <p:cNvPr id="18" name="Picture 2" descr="One Illness Away: Why People Become Poor and How They Escape Poverty:  Krishna, Anirudh: 9780199584512: Amazon.com: Books">
            <a:extLst>
              <a:ext uri="{FF2B5EF4-FFF2-40B4-BE49-F238E27FC236}">
                <a16:creationId xmlns:a16="http://schemas.microsoft.com/office/drawing/2014/main" id="{CA9AFB2C-9761-9035-4774-D1AC3AF8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06" y="2485975"/>
            <a:ext cx="2146691" cy="32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B3572D-B42F-4B57-EDEA-95AEA038A5C8}"/>
              </a:ext>
            </a:extLst>
          </p:cNvPr>
          <p:cNvGrpSpPr/>
          <p:nvPr/>
        </p:nvGrpSpPr>
        <p:grpSpPr>
          <a:xfrm>
            <a:off x="1633418" y="2704137"/>
            <a:ext cx="4084710" cy="593466"/>
            <a:chOff x="2003428" y="2875581"/>
            <a:chExt cx="3714699" cy="4220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A27109-940B-AE74-7C12-AC24FBEFE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1511" y="2875581"/>
              <a:ext cx="3586616" cy="4220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EA8238-B790-929F-A7E0-C2506379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3428" y="2894146"/>
              <a:ext cx="144789" cy="403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95FC2-8FD8-E254-892C-28E3509A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7D17443C-6C3A-90B8-19E1-696ED526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8020B40C-C2BA-0BA4-498F-2DA42DA4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33" y="3140738"/>
            <a:ext cx="664987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“our empirical understanding of development resilience in developing countries remains remarkably limited, primarily because of data shortcomings. … [The world needs] a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multicountry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system of high-frequency, long-term sentinel sites in the world’s most vulnerable (and largely rural) regions. …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 In an increasingly volatile world, good data are essential. Such data will help the global community build development resilience and eliminate hunger, extreme poverty, and vulnerability in the generation ahead.”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			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CC7FD60-2E25-DAC6-77AF-B13F0CA8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B3CE4-C87E-C285-98E5-918377864716}"/>
              </a:ext>
            </a:extLst>
          </p:cNvPr>
          <p:cNvSpPr txBox="1"/>
          <p:nvPr/>
        </p:nvSpPr>
        <p:spPr>
          <a:xfrm>
            <a:off x="627271" y="1267605"/>
            <a:ext cx="10861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HFL survey data especially important for studying resilience. </a:t>
            </a:r>
            <a:endParaRPr lang="en-US" sz="24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CBDE3-7FD3-9710-0F8D-DBFD0B0BD7DE}"/>
              </a:ext>
            </a:extLst>
          </p:cNvPr>
          <p:cNvSpPr txBox="1"/>
          <p:nvPr/>
        </p:nvSpPr>
        <p:spPr>
          <a:xfrm>
            <a:off x="3688862" y="2336800"/>
            <a:ext cx="1391138" cy="13113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/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C6D97C-DA39-E84F-811E-705D61C42817}"/>
              </a:ext>
            </a:extLst>
          </p:cNvPr>
          <p:cNvGrpSpPr/>
          <p:nvPr/>
        </p:nvGrpSpPr>
        <p:grpSpPr>
          <a:xfrm>
            <a:off x="445257" y="2122145"/>
            <a:ext cx="4535826" cy="682191"/>
            <a:chOff x="703385" y="1848830"/>
            <a:chExt cx="4535826" cy="6821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9F1E0A-33FD-27C1-8D3C-95CE4397D845}"/>
                </a:ext>
              </a:extLst>
            </p:cNvPr>
            <p:cNvGrpSpPr/>
            <p:nvPr/>
          </p:nvGrpSpPr>
          <p:grpSpPr>
            <a:xfrm>
              <a:off x="703385" y="1848830"/>
              <a:ext cx="4376615" cy="590222"/>
              <a:chOff x="703385" y="1848830"/>
              <a:chExt cx="4376615" cy="59022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35AF856-B00D-98B8-6A05-6B025F962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596" y="1848830"/>
                <a:ext cx="4217404" cy="59022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842ED60-EE26-C205-228D-2DD135D8F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385" y="1867769"/>
                <a:ext cx="159211" cy="56735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821826-BDE5-2A27-21F3-7261BC4EB647}"/>
                </a:ext>
              </a:extLst>
            </p:cNvPr>
            <p:cNvSpPr/>
            <p:nvPr/>
          </p:nvSpPr>
          <p:spPr>
            <a:xfrm>
              <a:off x="3688862" y="2336800"/>
              <a:ext cx="1550349" cy="1942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44DE516-B3A1-9D6D-E231-185460882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558" y="3729081"/>
            <a:ext cx="3485134" cy="2898754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47066A1D-EEF3-F0F8-55C9-C6752D0A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393" y="2018645"/>
            <a:ext cx="35622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Yet very scarce. Scoping review of ‘resilience’ studies 2008-2020 found just 16% used panel data at all, much less HF!       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(Barrett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WD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2021)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63E8FA2B-E9F8-F878-3F60-9EB33C99D517}"/>
              </a:ext>
            </a:extLst>
          </p:cNvPr>
          <p:cNvSpPr txBox="1">
            <a:spLocks/>
          </p:cNvSpPr>
          <p:nvPr/>
        </p:nvSpPr>
        <p:spPr bwMode="auto">
          <a:xfrm>
            <a:off x="5994400" y="63087"/>
            <a:ext cx="58345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Resilience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26615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909255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61" y="1551862"/>
            <a:ext cx="109606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Resilience – like poverty, food security, women’s empowerment – is a latent variable … inherently hard to measure. Takes time to create/validate good measures of latent variables. Not yet there for resilience measurement.  </a:t>
            </a:r>
          </a:p>
          <a:p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Core issues: 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Interventions aim to ‘</a:t>
            </a:r>
            <a:r>
              <a:rPr 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build resilience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’, thus measures must allow </a:t>
            </a:r>
            <a:r>
              <a:rPr 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resilience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to be a dependent variable and to carry normative implications (e.g., monotonicity). 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Must work with multiple perils, given multivariate risk exposure.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Must be decomposable since subpopulations may be heterogeneous.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Given pronounced behavioral response to risk, must account for </a:t>
            </a:r>
            <a:r>
              <a:rPr 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ex ante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risk exposure not just </a:t>
            </a:r>
            <a:r>
              <a:rPr 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ex post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experience of shocks. 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Measures remain contested, imprecise, and inconsistent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(Upton, Cissé &amp; Barrett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Ag Econ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2016; Cissé &amp; Barrett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JDE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2018; Barrett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WD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2021; Upton, Constenla-Villoslada &amp; Barrett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JDE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2022)</a:t>
            </a:r>
          </a:p>
          <a:p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More and better resilience measurement research is needed.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E62FD49-F690-6329-EABC-135BD860A580}"/>
              </a:ext>
            </a:extLst>
          </p:cNvPr>
          <p:cNvSpPr txBox="1">
            <a:spLocks/>
          </p:cNvSpPr>
          <p:nvPr/>
        </p:nvSpPr>
        <p:spPr bwMode="auto">
          <a:xfrm>
            <a:off x="5994400" y="63087"/>
            <a:ext cx="58345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Resilience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C2DA-BA4E-1846-568E-C5719F6E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7A6538-7D02-970D-B899-A8F6FB9FA8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792" y="1267605"/>
            <a:ext cx="10893593" cy="30861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The dearth of HFL socioeconomic survey data motivates enthusiasm for HFL geospatial data and ML algorithms to generate nowcasts/forecasts: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a given African household will appear in a household well-being survey less than once every 1000 years” – Yeh et al. (</a:t>
            </a:r>
            <a:r>
              <a:rPr lang="en-US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Nature Communications 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2020)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Machine learning is indeed very promising, esp. for data fusion.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(Yeh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NC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2020; McBride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AEPP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2022; </a:t>
            </a:r>
            <a:r>
              <a:rPr lang="en-US" sz="1400" dirty="0" err="1">
                <a:solidFill>
                  <a:schemeClr val="bg1"/>
                </a:solidFill>
                <a:latin typeface="Georgia" panose="02040502050405020303" pitchFamily="18" charset="0"/>
              </a:rPr>
              <a:t>Gualavisi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&amp; Newhouse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WBER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2024; Newhouse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CSAB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2024)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Example: spatial imagery + survey data permit pixel-scale wealth predictions at scale and downstream targeting.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(Yeh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NC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2020, Figs 5-6 below)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D41CDEEF-7F58-224B-FF38-25540BF8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3D894B0-937A-8052-09BF-DD8AE0D7A0D4}"/>
              </a:ext>
            </a:extLst>
          </p:cNvPr>
          <p:cNvSpPr txBox="1">
            <a:spLocks/>
          </p:cNvSpPr>
          <p:nvPr/>
        </p:nvSpPr>
        <p:spPr bwMode="auto">
          <a:xfrm>
            <a:off x="6314831" y="63087"/>
            <a:ext cx="55141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Benefits/Limits to Machine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0D3B0-5E81-BB52-1A44-67347B1A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930" y="4838700"/>
            <a:ext cx="220980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25B93-A374-6AD9-A31C-E4496D045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20" y="4838700"/>
            <a:ext cx="5448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2234</TotalTime>
  <Words>1439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49</cp:revision>
  <dcterms:created xsi:type="dcterms:W3CDTF">2021-03-10T01:54:34Z</dcterms:created>
  <dcterms:modified xsi:type="dcterms:W3CDTF">2025-09-21T19:13:36Z</dcterms:modified>
</cp:coreProperties>
</file>